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05" d="100"/>
          <a:sy n="105" d="100"/>
        </p:scale>
        <p:origin x="120"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A048B3B-6C94-4028-B82E-913F8E34525E}" type="datetimeFigureOut">
              <a:rPr lang="fr-FR" smtClean="0"/>
              <a:t>05/10/2023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B60ACF-3721-4F33-9A7C-2E3B989B2CEB}" type="slidenum">
              <a:rPr lang="fr-FR" smtClean="0"/>
              <a:t>‹N°›</a:t>
            </a:fld>
            <a:endParaRPr lang="fr-FR"/>
          </a:p>
        </p:txBody>
      </p:sp>
    </p:spTree>
    <p:extLst>
      <p:ext uri="{BB962C8B-B14F-4D97-AF65-F5344CB8AC3E}">
        <p14:creationId xmlns:p14="http://schemas.microsoft.com/office/powerpoint/2010/main" val="390167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A048B3B-6C94-4028-B82E-913F8E34525E}" type="datetimeFigureOut">
              <a:rPr lang="fr-FR" smtClean="0"/>
              <a:t>05/10/2023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DB60ACF-3721-4F33-9A7C-2E3B989B2CEB}" type="slidenum">
              <a:rPr lang="fr-FR" smtClean="0"/>
              <a:t>‹N°›</a:t>
            </a:fld>
            <a:endParaRPr lang="fr-FR"/>
          </a:p>
        </p:txBody>
      </p:sp>
    </p:spTree>
    <p:extLst>
      <p:ext uri="{BB962C8B-B14F-4D97-AF65-F5344CB8AC3E}">
        <p14:creationId xmlns:p14="http://schemas.microsoft.com/office/powerpoint/2010/main" val="369455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A048B3B-6C94-4028-B82E-913F8E34525E}" type="datetimeFigureOut">
              <a:rPr lang="fr-FR" smtClean="0"/>
              <a:t>05/10/2023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B60ACF-3721-4F33-9A7C-2E3B989B2CEB}" type="slidenum">
              <a:rPr lang="fr-FR" smtClean="0"/>
              <a:t>‹N°›</a:t>
            </a:fld>
            <a:endParaRPr lang="fr-FR"/>
          </a:p>
        </p:txBody>
      </p:sp>
    </p:spTree>
    <p:extLst>
      <p:ext uri="{BB962C8B-B14F-4D97-AF65-F5344CB8AC3E}">
        <p14:creationId xmlns:p14="http://schemas.microsoft.com/office/powerpoint/2010/main" val="1470740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A048B3B-6C94-4028-B82E-913F8E34525E}" type="datetimeFigureOut">
              <a:rPr lang="fr-FR" smtClean="0"/>
              <a:t>05/10/2023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B60ACF-3721-4F33-9A7C-2E3B989B2CEB}"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84246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A048B3B-6C94-4028-B82E-913F8E34525E}" type="datetimeFigureOut">
              <a:rPr lang="fr-FR" smtClean="0"/>
              <a:t>05/10/2023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B60ACF-3721-4F33-9A7C-2E3B989B2CEB}" type="slidenum">
              <a:rPr lang="fr-FR" smtClean="0"/>
              <a:t>‹N°›</a:t>
            </a:fld>
            <a:endParaRPr lang="fr-FR"/>
          </a:p>
        </p:txBody>
      </p:sp>
    </p:spTree>
    <p:extLst>
      <p:ext uri="{BB962C8B-B14F-4D97-AF65-F5344CB8AC3E}">
        <p14:creationId xmlns:p14="http://schemas.microsoft.com/office/powerpoint/2010/main" val="1417348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048B3B-6C94-4028-B82E-913F8E34525E}" type="datetimeFigureOut">
              <a:rPr lang="fr-FR" smtClean="0"/>
              <a:t>05/10/2023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B60ACF-3721-4F33-9A7C-2E3B989B2CEB}" type="slidenum">
              <a:rPr lang="fr-FR" smtClean="0"/>
              <a:t>‹N°›</a:t>
            </a:fld>
            <a:endParaRPr lang="fr-FR"/>
          </a:p>
        </p:txBody>
      </p:sp>
    </p:spTree>
    <p:extLst>
      <p:ext uri="{BB962C8B-B14F-4D97-AF65-F5344CB8AC3E}">
        <p14:creationId xmlns:p14="http://schemas.microsoft.com/office/powerpoint/2010/main" val="3859052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048B3B-6C94-4028-B82E-913F8E34525E}" type="datetimeFigureOut">
              <a:rPr lang="fr-FR" smtClean="0"/>
              <a:t>05/10/2023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B60ACF-3721-4F33-9A7C-2E3B989B2CEB}" type="slidenum">
              <a:rPr lang="fr-FR" smtClean="0"/>
              <a:t>‹N°›</a:t>
            </a:fld>
            <a:endParaRPr lang="fr-FR"/>
          </a:p>
        </p:txBody>
      </p:sp>
    </p:spTree>
    <p:extLst>
      <p:ext uri="{BB962C8B-B14F-4D97-AF65-F5344CB8AC3E}">
        <p14:creationId xmlns:p14="http://schemas.microsoft.com/office/powerpoint/2010/main" val="4091723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A048B3B-6C94-4028-B82E-913F8E34525E}" type="datetimeFigureOut">
              <a:rPr lang="fr-FR" smtClean="0"/>
              <a:t>05/10/2023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B60ACF-3721-4F33-9A7C-2E3B989B2CEB}" type="slidenum">
              <a:rPr lang="fr-FR" smtClean="0"/>
              <a:t>‹N°›</a:t>
            </a:fld>
            <a:endParaRPr lang="fr-FR"/>
          </a:p>
        </p:txBody>
      </p:sp>
    </p:spTree>
    <p:extLst>
      <p:ext uri="{BB962C8B-B14F-4D97-AF65-F5344CB8AC3E}">
        <p14:creationId xmlns:p14="http://schemas.microsoft.com/office/powerpoint/2010/main" val="483083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A048B3B-6C94-4028-B82E-913F8E34525E}" type="datetimeFigureOut">
              <a:rPr lang="fr-FR" smtClean="0"/>
              <a:t>05/10/2023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B60ACF-3721-4F33-9A7C-2E3B989B2CEB}" type="slidenum">
              <a:rPr lang="fr-FR" smtClean="0"/>
              <a:t>‹N°›</a:t>
            </a:fld>
            <a:endParaRPr lang="fr-FR"/>
          </a:p>
        </p:txBody>
      </p:sp>
    </p:spTree>
    <p:extLst>
      <p:ext uri="{BB962C8B-B14F-4D97-AF65-F5344CB8AC3E}">
        <p14:creationId xmlns:p14="http://schemas.microsoft.com/office/powerpoint/2010/main" val="259237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CA048B3B-6C94-4028-B82E-913F8E34525E}" type="datetimeFigureOut">
              <a:rPr lang="fr-FR" smtClean="0"/>
              <a:t>05/10/2023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B60ACF-3721-4F33-9A7C-2E3B989B2CEB}" type="slidenum">
              <a:rPr lang="fr-FR" smtClean="0"/>
              <a:t>‹N°›</a:t>
            </a:fld>
            <a:endParaRPr lang="fr-FR"/>
          </a:p>
        </p:txBody>
      </p:sp>
    </p:spTree>
    <p:extLst>
      <p:ext uri="{BB962C8B-B14F-4D97-AF65-F5344CB8AC3E}">
        <p14:creationId xmlns:p14="http://schemas.microsoft.com/office/powerpoint/2010/main" val="217022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A048B3B-6C94-4028-B82E-913F8E34525E}" type="datetimeFigureOut">
              <a:rPr lang="fr-FR" smtClean="0"/>
              <a:t>05/10/2023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B60ACF-3721-4F33-9A7C-2E3B989B2CEB}" type="slidenum">
              <a:rPr lang="fr-FR" smtClean="0"/>
              <a:t>‹N°›</a:t>
            </a:fld>
            <a:endParaRPr lang="fr-FR"/>
          </a:p>
        </p:txBody>
      </p:sp>
    </p:spTree>
    <p:extLst>
      <p:ext uri="{BB962C8B-B14F-4D97-AF65-F5344CB8AC3E}">
        <p14:creationId xmlns:p14="http://schemas.microsoft.com/office/powerpoint/2010/main" val="16206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A048B3B-6C94-4028-B82E-913F8E34525E}" type="datetimeFigureOut">
              <a:rPr lang="fr-FR" smtClean="0"/>
              <a:t>05/10/2023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DB60ACF-3721-4F33-9A7C-2E3B989B2CEB}" type="slidenum">
              <a:rPr lang="fr-FR" smtClean="0"/>
              <a:t>‹N°›</a:t>
            </a:fld>
            <a:endParaRPr lang="fr-FR"/>
          </a:p>
        </p:txBody>
      </p:sp>
    </p:spTree>
    <p:extLst>
      <p:ext uri="{BB962C8B-B14F-4D97-AF65-F5344CB8AC3E}">
        <p14:creationId xmlns:p14="http://schemas.microsoft.com/office/powerpoint/2010/main" val="119882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A048B3B-6C94-4028-B82E-913F8E34525E}" type="datetimeFigureOut">
              <a:rPr lang="fr-FR" smtClean="0"/>
              <a:t>05/10/2023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DB60ACF-3721-4F33-9A7C-2E3B989B2CEB}" type="slidenum">
              <a:rPr lang="fr-FR" smtClean="0"/>
              <a:t>‹N°›</a:t>
            </a:fld>
            <a:endParaRPr lang="fr-FR"/>
          </a:p>
        </p:txBody>
      </p:sp>
    </p:spTree>
    <p:extLst>
      <p:ext uri="{BB962C8B-B14F-4D97-AF65-F5344CB8AC3E}">
        <p14:creationId xmlns:p14="http://schemas.microsoft.com/office/powerpoint/2010/main" val="4196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CA048B3B-6C94-4028-B82E-913F8E34525E}" type="datetimeFigureOut">
              <a:rPr lang="fr-FR" smtClean="0"/>
              <a:t>05/10/2023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0DB60ACF-3721-4F33-9A7C-2E3B989B2CEB}" type="slidenum">
              <a:rPr lang="fr-FR" smtClean="0"/>
              <a:t>‹N°›</a:t>
            </a:fld>
            <a:endParaRPr lang="fr-FR"/>
          </a:p>
        </p:txBody>
      </p:sp>
    </p:spTree>
    <p:extLst>
      <p:ext uri="{BB962C8B-B14F-4D97-AF65-F5344CB8AC3E}">
        <p14:creationId xmlns:p14="http://schemas.microsoft.com/office/powerpoint/2010/main" val="206095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A048B3B-6C94-4028-B82E-913F8E34525E}" type="datetimeFigureOut">
              <a:rPr lang="fr-FR" smtClean="0"/>
              <a:t>05/10/2023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0DB60ACF-3721-4F33-9A7C-2E3B989B2CEB}" type="slidenum">
              <a:rPr lang="fr-FR" smtClean="0"/>
              <a:t>‹N°›</a:t>
            </a:fld>
            <a:endParaRPr lang="fr-FR"/>
          </a:p>
        </p:txBody>
      </p:sp>
    </p:spTree>
    <p:extLst>
      <p:ext uri="{BB962C8B-B14F-4D97-AF65-F5344CB8AC3E}">
        <p14:creationId xmlns:p14="http://schemas.microsoft.com/office/powerpoint/2010/main" val="2194488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CA048B3B-6C94-4028-B82E-913F8E34525E}" type="datetimeFigureOut">
              <a:rPr lang="fr-FR" smtClean="0"/>
              <a:t>05/10/2023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0DB60ACF-3721-4F33-9A7C-2E3B989B2CEB}" type="slidenum">
              <a:rPr lang="fr-FR" smtClean="0"/>
              <a:t>‹N°›</a:t>
            </a:fld>
            <a:endParaRPr lang="fr-FR"/>
          </a:p>
        </p:txBody>
      </p:sp>
    </p:spTree>
    <p:extLst>
      <p:ext uri="{BB962C8B-B14F-4D97-AF65-F5344CB8AC3E}">
        <p14:creationId xmlns:p14="http://schemas.microsoft.com/office/powerpoint/2010/main" val="283990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A048B3B-6C94-4028-B82E-913F8E34525E}" type="datetimeFigureOut">
              <a:rPr lang="fr-FR" smtClean="0"/>
              <a:t>05/10/2023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DB60ACF-3721-4F33-9A7C-2E3B989B2CEB}" type="slidenum">
              <a:rPr lang="fr-FR" smtClean="0"/>
              <a:t>‹N°›</a:t>
            </a:fld>
            <a:endParaRPr lang="fr-FR"/>
          </a:p>
        </p:txBody>
      </p:sp>
    </p:spTree>
    <p:extLst>
      <p:ext uri="{BB962C8B-B14F-4D97-AF65-F5344CB8AC3E}">
        <p14:creationId xmlns:p14="http://schemas.microsoft.com/office/powerpoint/2010/main" val="389898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A048B3B-6C94-4028-B82E-913F8E34525E}" type="datetimeFigureOut">
              <a:rPr lang="fr-FR" smtClean="0"/>
              <a:t>05/10/2023</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DB60ACF-3721-4F33-9A7C-2E3B989B2CEB}" type="slidenum">
              <a:rPr lang="fr-FR" smtClean="0"/>
              <a:t>‹N°›</a:t>
            </a:fld>
            <a:endParaRPr lang="fr-FR"/>
          </a:p>
        </p:txBody>
      </p:sp>
    </p:spTree>
    <p:extLst>
      <p:ext uri="{BB962C8B-B14F-4D97-AF65-F5344CB8AC3E}">
        <p14:creationId xmlns:p14="http://schemas.microsoft.com/office/powerpoint/2010/main" val="28223249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1F6240-A5A3-6283-313F-19FCB6B5FC36}"/>
              </a:ext>
            </a:extLst>
          </p:cNvPr>
          <p:cNvSpPr>
            <a:spLocks noGrp="1"/>
          </p:cNvSpPr>
          <p:nvPr>
            <p:ph type="ctrTitle"/>
          </p:nvPr>
        </p:nvSpPr>
        <p:spPr>
          <a:xfrm>
            <a:off x="706898" y="1219200"/>
            <a:ext cx="10412205" cy="2290213"/>
          </a:xfrm>
        </p:spPr>
        <p:txBody>
          <a:bodyPr/>
          <a:lstStyle/>
          <a:p>
            <a:pPr algn="ctr"/>
            <a:r>
              <a:rPr lang="fr-FR" dirty="0"/>
              <a:t>ASSEMBLÉE du COMITÉ  de l’ORLÉANAIS</a:t>
            </a:r>
          </a:p>
        </p:txBody>
      </p:sp>
      <p:sp>
        <p:nvSpPr>
          <p:cNvPr id="3" name="Sous-titre 2">
            <a:extLst>
              <a:ext uri="{FF2B5EF4-FFF2-40B4-BE49-F238E27FC236}">
                <a16:creationId xmlns:a16="http://schemas.microsoft.com/office/drawing/2014/main" id="{8D252257-80E6-9D73-D148-5EE53EC52A94}"/>
              </a:ext>
            </a:extLst>
          </p:cNvPr>
          <p:cNvSpPr>
            <a:spLocks noGrp="1"/>
          </p:cNvSpPr>
          <p:nvPr>
            <p:ph type="subTitle" idx="1"/>
          </p:nvPr>
        </p:nvSpPr>
        <p:spPr>
          <a:xfrm>
            <a:off x="1173243" y="4201308"/>
            <a:ext cx="8825658" cy="861420"/>
          </a:xfrm>
        </p:spPr>
        <p:txBody>
          <a:bodyPr/>
          <a:lstStyle/>
          <a:p>
            <a:r>
              <a:rPr lang="fr-FR" dirty="0"/>
              <a:t>Délégation Jeunesse</a:t>
            </a:r>
          </a:p>
        </p:txBody>
      </p:sp>
      <p:sp>
        <p:nvSpPr>
          <p:cNvPr id="4" name="ZoneTexte 3">
            <a:extLst>
              <a:ext uri="{FF2B5EF4-FFF2-40B4-BE49-F238E27FC236}">
                <a16:creationId xmlns:a16="http://schemas.microsoft.com/office/drawing/2014/main" id="{F8DC3C9C-62A9-B7D9-51D0-CE49ADA384C9}"/>
              </a:ext>
            </a:extLst>
          </p:cNvPr>
          <p:cNvSpPr txBox="1"/>
          <p:nvPr/>
        </p:nvSpPr>
        <p:spPr>
          <a:xfrm>
            <a:off x="8933688" y="5678424"/>
            <a:ext cx="2276856" cy="369332"/>
          </a:xfrm>
          <a:prstGeom prst="rect">
            <a:avLst/>
          </a:prstGeom>
          <a:noFill/>
        </p:spPr>
        <p:txBody>
          <a:bodyPr wrap="square" rtlCol="0">
            <a:spAutoFit/>
          </a:bodyPr>
          <a:lstStyle/>
          <a:p>
            <a:r>
              <a:rPr lang="fr-FR" dirty="0"/>
              <a:t>06/10/2023</a:t>
            </a:r>
          </a:p>
        </p:txBody>
      </p:sp>
      <p:pic>
        <p:nvPicPr>
          <p:cNvPr id="5" name="Image 4">
            <a:extLst>
              <a:ext uri="{FF2B5EF4-FFF2-40B4-BE49-F238E27FC236}">
                <a16:creationId xmlns:a16="http://schemas.microsoft.com/office/drawing/2014/main" id="{EAA17F79-D3CF-59A5-6298-222289E9695B}"/>
              </a:ext>
            </a:extLst>
          </p:cNvPr>
          <p:cNvPicPr>
            <a:picLocks noChangeAspect="1"/>
          </p:cNvPicPr>
          <p:nvPr/>
        </p:nvPicPr>
        <p:blipFill>
          <a:blip r:embed="rId2"/>
          <a:stretch>
            <a:fillRect/>
          </a:stretch>
        </p:blipFill>
        <p:spPr>
          <a:xfrm>
            <a:off x="622744" y="5678424"/>
            <a:ext cx="1672779" cy="805412"/>
          </a:xfrm>
          <a:prstGeom prst="rect">
            <a:avLst/>
          </a:prstGeom>
        </p:spPr>
      </p:pic>
    </p:spTree>
    <p:extLst>
      <p:ext uri="{BB962C8B-B14F-4D97-AF65-F5344CB8AC3E}">
        <p14:creationId xmlns:p14="http://schemas.microsoft.com/office/powerpoint/2010/main" val="166480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0D3BB-B06C-4614-D55E-18CEA33B0E9C}"/>
              </a:ext>
            </a:extLst>
          </p:cNvPr>
          <p:cNvSpPr>
            <a:spLocks noGrp="1"/>
          </p:cNvSpPr>
          <p:nvPr>
            <p:ph type="title"/>
          </p:nvPr>
        </p:nvSpPr>
        <p:spPr/>
        <p:txBody>
          <a:bodyPr/>
          <a:lstStyle/>
          <a:p>
            <a:r>
              <a:rPr lang="fr-FR"/>
              <a:t>La commission Jeunesse</a:t>
            </a:r>
            <a:endParaRPr lang="fr-FR" dirty="0"/>
          </a:p>
        </p:txBody>
      </p:sp>
      <p:sp>
        <p:nvSpPr>
          <p:cNvPr id="3" name="Espace réservé du contenu 2">
            <a:extLst>
              <a:ext uri="{FF2B5EF4-FFF2-40B4-BE49-F238E27FC236}">
                <a16:creationId xmlns:a16="http://schemas.microsoft.com/office/drawing/2014/main" id="{AEF1C78C-8DBD-0DC3-ADA1-86117777510D}"/>
              </a:ext>
            </a:extLst>
          </p:cNvPr>
          <p:cNvSpPr>
            <a:spLocks noGrp="1"/>
          </p:cNvSpPr>
          <p:nvPr>
            <p:ph sz="half" idx="1"/>
          </p:nvPr>
        </p:nvSpPr>
        <p:spPr>
          <a:xfrm>
            <a:off x="860693" y="1530237"/>
            <a:ext cx="4396339" cy="4195763"/>
          </a:xfrm>
        </p:spPr>
        <p:txBody>
          <a:bodyPr>
            <a:normAutofit/>
          </a:bodyPr>
          <a:lstStyle/>
          <a:p>
            <a:r>
              <a:rPr lang="fr-FR"/>
              <a:t>Le bilan 2022-2023</a:t>
            </a:r>
          </a:p>
          <a:p>
            <a:pPr lvl="1">
              <a:buFont typeface="Arial" panose="020B0604020202020204" pitchFamily="34" charset="0"/>
              <a:buChar char="•"/>
            </a:pPr>
            <a:r>
              <a:rPr lang="fr-FR"/>
              <a:t>La finale régionale organisée par l’Académie de Bridge de l’Orléanais</a:t>
            </a:r>
          </a:p>
          <a:p>
            <a:pPr lvl="1">
              <a:buFont typeface="Wingdings" panose="05000000000000000000" pitchFamily="2" charset="2"/>
              <a:buChar char="§"/>
            </a:pPr>
            <a:r>
              <a:rPr lang="fr-FR"/>
              <a:t>La finale nationale à Strasbourg</a:t>
            </a:r>
          </a:p>
          <a:p>
            <a:endParaRPr lang="fr-FR"/>
          </a:p>
          <a:p>
            <a:endParaRPr lang="fr-FR" dirty="0"/>
          </a:p>
        </p:txBody>
      </p:sp>
      <p:sp>
        <p:nvSpPr>
          <p:cNvPr id="4" name="Espace réservé du contenu 3">
            <a:extLst>
              <a:ext uri="{FF2B5EF4-FFF2-40B4-BE49-F238E27FC236}">
                <a16:creationId xmlns:a16="http://schemas.microsoft.com/office/drawing/2014/main" id="{BB3B72E8-BEAB-D92B-7AC0-8A74EF127087}"/>
              </a:ext>
            </a:extLst>
          </p:cNvPr>
          <p:cNvSpPr>
            <a:spLocks noGrp="1"/>
          </p:cNvSpPr>
          <p:nvPr>
            <p:ph sz="half" idx="2"/>
          </p:nvPr>
        </p:nvSpPr>
        <p:spPr>
          <a:xfrm>
            <a:off x="5819085" y="1458425"/>
            <a:ext cx="5208579" cy="4339386"/>
          </a:xfrm>
        </p:spPr>
        <p:txBody>
          <a:bodyPr>
            <a:normAutofit/>
          </a:bodyPr>
          <a:lstStyle/>
          <a:p>
            <a:r>
              <a:rPr lang="fr-FR" dirty="0"/>
              <a:t>Perspectives 2023-2024</a:t>
            </a:r>
          </a:p>
          <a:p>
            <a:pPr marL="285750" indent="-285750">
              <a:buFont typeface="Arial" panose="020B0604020202020204" pitchFamily="34" charset="0"/>
              <a:buChar char="•"/>
            </a:pPr>
            <a:r>
              <a:rPr lang="fr-FR" dirty="0"/>
              <a:t>De nouveaux collèges et donc augmentation du nombre d’élèves</a:t>
            </a:r>
          </a:p>
          <a:p>
            <a:pPr marL="285750" indent="-285750">
              <a:buFont typeface="Arial" panose="020B0604020202020204" pitchFamily="34" charset="0"/>
              <a:buChar char="•"/>
            </a:pPr>
            <a:r>
              <a:rPr lang="fr-FR" dirty="0"/>
              <a:t>La mise à niveau des initiateurs, mais également des professeurs qui évoluent parfois seuls dans leur établissement</a:t>
            </a:r>
          </a:p>
          <a:p>
            <a:pPr marL="285750" indent="-285750">
              <a:buFont typeface="Arial" panose="020B0604020202020204" pitchFamily="34" charset="0"/>
              <a:buChar char="•"/>
            </a:pPr>
            <a:r>
              <a:rPr lang="fr-FR" dirty="0"/>
              <a:t>Finale régionale à Fondettes sous l’égide du Bridge Club de Tours	</a:t>
            </a:r>
          </a:p>
          <a:p>
            <a:pPr marL="285750" indent="-285750">
              <a:buFont typeface="Arial" panose="020B0604020202020204" pitchFamily="34" charset="0"/>
              <a:buChar char="•"/>
            </a:pPr>
            <a:r>
              <a:rPr lang="fr-FR" dirty="0"/>
              <a:t>Pour la première fois depuis longtemps : organisation d’une finale régionale Cadets</a:t>
            </a:r>
          </a:p>
          <a:p>
            <a:endParaRPr lang="fr-FR" dirty="0"/>
          </a:p>
        </p:txBody>
      </p:sp>
      <p:pic>
        <p:nvPicPr>
          <p:cNvPr id="5" name="Image 4">
            <a:extLst>
              <a:ext uri="{FF2B5EF4-FFF2-40B4-BE49-F238E27FC236}">
                <a16:creationId xmlns:a16="http://schemas.microsoft.com/office/drawing/2014/main" id="{8ED81238-3385-0C2E-9137-A8BEAF327331}"/>
              </a:ext>
            </a:extLst>
          </p:cNvPr>
          <p:cNvPicPr>
            <a:picLocks noChangeAspect="1"/>
          </p:cNvPicPr>
          <p:nvPr/>
        </p:nvPicPr>
        <p:blipFill>
          <a:blip r:embed="rId2"/>
          <a:stretch>
            <a:fillRect/>
          </a:stretch>
        </p:blipFill>
        <p:spPr>
          <a:xfrm>
            <a:off x="447983" y="5600540"/>
            <a:ext cx="1676545" cy="804742"/>
          </a:xfrm>
          <a:prstGeom prst="rect">
            <a:avLst/>
          </a:prstGeom>
        </p:spPr>
      </p:pic>
    </p:spTree>
    <p:extLst>
      <p:ext uri="{BB962C8B-B14F-4D97-AF65-F5344CB8AC3E}">
        <p14:creationId xmlns:p14="http://schemas.microsoft.com/office/powerpoint/2010/main" val="4010574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41E9B-7BF9-66C4-ED1D-DCF5E500894B}"/>
              </a:ext>
            </a:extLst>
          </p:cNvPr>
          <p:cNvSpPr>
            <a:spLocks noGrp="1"/>
          </p:cNvSpPr>
          <p:nvPr>
            <p:ph type="title"/>
          </p:nvPr>
        </p:nvSpPr>
        <p:spPr/>
        <p:txBody>
          <a:bodyPr/>
          <a:lstStyle/>
          <a:p>
            <a:r>
              <a:rPr lang="fr-FR" dirty="0"/>
              <a:t>Le bilan 2023-2024</a:t>
            </a:r>
          </a:p>
        </p:txBody>
      </p:sp>
      <p:sp>
        <p:nvSpPr>
          <p:cNvPr id="3" name="Espace réservé du contenu 2">
            <a:extLst>
              <a:ext uri="{FF2B5EF4-FFF2-40B4-BE49-F238E27FC236}">
                <a16:creationId xmlns:a16="http://schemas.microsoft.com/office/drawing/2014/main" id="{700E6960-24E9-BA04-FFBB-092F290157F0}"/>
              </a:ext>
            </a:extLst>
          </p:cNvPr>
          <p:cNvSpPr>
            <a:spLocks noGrp="1"/>
          </p:cNvSpPr>
          <p:nvPr>
            <p:ph idx="1"/>
          </p:nvPr>
        </p:nvSpPr>
        <p:spPr>
          <a:xfrm>
            <a:off x="801560" y="1331259"/>
            <a:ext cx="8946541" cy="4195481"/>
          </a:xfrm>
        </p:spPr>
        <p:txBody>
          <a:bodyPr/>
          <a:lstStyle/>
          <a:p>
            <a:r>
              <a:rPr lang="fr-FR" dirty="0"/>
              <a:t>La Finale Régionale</a:t>
            </a:r>
          </a:p>
          <a:p>
            <a:r>
              <a:rPr lang="fr-FR" dirty="0"/>
              <a:t>Après la pandémie, le reprise des ateliers « Maths &amp; Bridge » se fait lentement mais sûrement :</a:t>
            </a:r>
          </a:p>
          <a:p>
            <a:r>
              <a:rPr lang="fr-FR" dirty="0"/>
              <a:t>Lors de la finale régionale organisée par l’ABO et ses bénévoles, la participation a été de 138 élèves, répartis sur tout le comité hormis, le Cher &amp; le Loir et Cher:</a:t>
            </a:r>
          </a:p>
          <a:p>
            <a:r>
              <a:rPr lang="fr-FR" dirty="0"/>
              <a:t>14 « Primaires »</a:t>
            </a:r>
          </a:p>
          <a:p>
            <a:r>
              <a:rPr lang="fr-FR" dirty="0"/>
              <a:t>96 « Scolaires 1 »</a:t>
            </a:r>
          </a:p>
          <a:p>
            <a:r>
              <a:rPr lang="fr-FR" dirty="0"/>
              <a:t>28 « Scolaires 2 »</a:t>
            </a:r>
          </a:p>
        </p:txBody>
      </p:sp>
      <p:pic>
        <p:nvPicPr>
          <p:cNvPr id="4" name="Image 3">
            <a:extLst>
              <a:ext uri="{FF2B5EF4-FFF2-40B4-BE49-F238E27FC236}">
                <a16:creationId xmlns:a16="http://schemas.microsoft.com/office/drawing/2014/main" id="{D31B4EC8-F144-29E9-5D2C-2EEE0438159A}"/>
              </a:ext>
            </a:extLst>
          </p:cNvPr>
          <p:cNvPicPr>
            <a:picLocks noChangeAspect="1"/>
          </p:cNvPicPr>
          <p:nvPr/>
        </p:nvPicPr>
        <p:blipFill>
          <a:blip r:embed="rId2"/>
          <a:stretch>
            <a:fillRect/>
          </a:stretch>
        </p:blipFill>
        <p:spPr>
          <a:xfrm>
            <a:off x="447983" y="5600540"/>
            <a:ext cx="1676545" cy="804742"/>
          </a:xfrm>
          <a:prstGeom prst="rect">
            <a:avLst/>
          </a:prstGeom>
        </p:spPr>
      </p:pic>
    </p:spTree>
    <p:extLst>
      <p:ext uri="{BB962C8B-B14F-4D97-AF65-F5344CB8AC3E}">
        <p14:creationId xmlns:p14="http://schemas.microsoft.com/office/powerpoint/2010/main" val="1315962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41E9B-7BF9-66C4-ED1D-DCF5E500894B}"/>
              </a:ext>
            </a:extLst>
          </p:cNvPr>
          <p:cNvSpPr>
            <a:spLocks noGrp="1"/>
          </p:cNvSpPr>
          <p:nvPr>
            <p:ph type="title"/>
          </p:nvPr>
        </p:nvSpPr>
        <p:spPr/>
        <p:txBody>
          <a:bodyPr/>
          <a:lstStyle/>
          <a:p>
            <a:r>
              <a:rPr lang="fr-FR" dirty="0"/>
              <a:t>Le bilan 2023-2024</a:t>
            </a:r>
          </a:p>
        </p:txBody>
      </p:sp>
      <p:sp>
        <p:nvSpPr>
          <p:cNvPr id="3" name="Espace réservé du contenu 2">
            <a:extLst>
              <a:ext uri="{FF2B5EF4-FFF2-40B4-BE49-F238E27FC236}">
                <a16:creationId xmlns:a16="http://schemas.microsoft.com/office/drawing/2014/main" id="{700E6960-24E9-BA04-FFBB-092F290157F0}"/>
              </a:ext>
            </a:extLst>
          </p:cNvPr>
          <p:cNvSpPr>
            <a:spLocks noGrp="1"/>
          </p:cNvSpPr>
          <p:nvPr>
            <p:ph idx="1"/>
          </p:nvPr>
        </p:nvSpPr>
        <p:spPr>
          <a:xfrm>
            <a:off x="616366" y="1008016"/>
            <a:ext cx="10929523" cy="5074023"/>
          </a:xfrm>
        </p:spPr>
        <p:txBody>
          <a:bodyPr>
            <a:normAutofit lnSpcReduction="10000"/>
          </a:bodyPr>
          <a:lstStyle/>
          <a:p>
            <a:r>
              <a:rPr lang="fr-FR" dirty="0"/>
              <a:t>La Finale Nationale</a:t>
            </a:r>
          </a:p>
          <a:p>
            <a:r>
              <a:rPr lang="fr-FR" dirty="0"/>
              <a:t>14 paires ont participé à la finale nationale de Strasbourg</a:t>
            </a:r>
          </a:p>
          <a:p>
            <a:endParaRPr lang="fr-FR" dirty="0"/>
          </a:p>
          <a:p>
            <a:endParaRPr lang="fr-FR" dirty="0"/>
          </a:p>
          <a:p>
            <a:endParaRPr lang="fr-FR" dirty="0"/>
          </a:p>
          <a:p>
            <a:endParaRPr lang="fr-FR" dirty="0"/>
          </a:p>
          <a:p>
            <a:endParaRPr lang="fr-FR" dirty="0"/>
          </a:p>
          <a:p>
            <a:endParaRPr lang="fr-FR" dirty="0"/>
          </a:p>
          <a:p>
            <a:endParaRPr lang="fr-FR" dirty="0"/>
          </a:p>
          <a:p>
            <a:r>
              <a:rPr lang="fr-FR" dirty="0"/>
              <a:t>Alexandre &amp; Clément, licenciés du Bridge Club de Tours et formés par Bernard Cuvillier et Michel Masson au Collège Jean Roux de Fondettes, ont terminé deuxième dans la catégorie scolaires A1….. Ils font partie de la détection de la Fédération dans la catégorie des moins de 13 ans (U13)</a:t>
            </a:r>
          </a:p>
          <a:p>
            <a:endParaRPr lang="fr-FR" dirty="0"/>
          </a:p>
        </p:txBody>
      </p:sp>
      <p:pic>
        <p:nvPicPr>
          <p:cNvPr id="4" name="Image 3">
            <a:extLst>
              <a:ext uri="{FF2B5EF4-FFF2-40B4-BE49-F238E27FC236}">
                <a16:creationId xmlns:a16="http://schemas.microsoft.com/office/drawing/2014/main" id="{BF6DE220-D3F2-E963-A7A9-A69C49CD79B5}"/>
              </a:ext>
            </a:extLst>
          </p:cNvPr>
          <p:cNvPicPr>
            <a:picLocks noChangeAspect="1"/>
          </p:cNvPicPr>
          <p:nvPr/>
        </p:nvPicPr>
        <p:blipFill>
          <a:blip r:embed="rId2"/>
          <a:stretch>
            <a:fillRect/>
          </a:stretch>
        </p:blipFill>
        <p:spPr>
          <a:xfrm>
            <a:off x="3628028" y="1955962"/>
            <a:ext cx="3440888" cy="2575966"/>
          </a:xfrm>
          <a:prstGeom prst="rect">
            <a:avLst/>
          </a:prstGeom>
        </p:spPr>
      </p:pic>
      <p:pic>
        <p:nvPicPr>
          <p:cNvPr id="5" name="Image 4">
            <a:extLst>
              <a:ext uri="{FF2B5EF4-FFF2-40B4-BE49-F238E27FC236}">
                <a16:creationId xmlns:a16="http://schemas.microsoft.com/office/drawing/2014/main" id="{467DB060-5F58-DB2A-B182-E54D7DF9EEC0}"/>
              </a:ext>
            </a:extLst>
          </p:cNvPr>
          <p:cNvPicPr>
            <a:picLocks noChangeAspect="1"/>
          </p:cNvPicPr>
          <p:nvPr/>
        </p:nvPicPr>
        <p:blipFill>
          <a:blip r:embed="rId3"/>
          <a:stretch>
            <a:fillRect/>
          </a:stretch>
        </p:blipFill>
        <p:spPr>
          <a:xfrm>
            <a:off x="258413" y="5865760"/>
            <a:ext cx="1676545" cy="804742"/>
          </a:xfrm>
          <a:prstGeom prst="rect">
            <a:avLst/>
          </a:prstGeom>
        </p:spPr>
      </p:pic>
    </p:spTree>
    <p:extLst>
      <p:ext uri="{BB962C8B-B14F-4D97-AF65-F5344CB8AC3E}">
        <p14:creationId xmlns:p14="http://schemas.microsoft.com/office/powerpoint/2010/main" val="44798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41E9B-7BF9-66C4-ED1D-DCF5E500894B}"/>
              </a:ext>
            </a:extLst>
          </p:cNvPr>
          <p:cNvSpPr>
            <a:spLocks noGrp="1"/>
          </p:cNvSpPr>
          <p:nvPr>
            <p:ph type="title"/>
          </p:nvPr>
        </p:nvSpPr>
        <p:spPr/>
        <p:txBody>
          <a:bodyPr/>
          <a:lstStyle/>
          <a:p>
            <a:r>
              <a:rPr lang="fr-FR" dirty="0"/>
              <a:t>Perspectives 2023-2024</a:t>
            </a:r>
          </a:p>
        </p:txBody>
      </p:sp>
      <p:sp>
        <p:nvSpPr>
          <p:cNvPr id="3" name="Espace réservé du contenu 2">
            <a:extLst>
              <a:ext uri="{FF2B5EF4-FFF2-40B4-BE49-F238E27FC236}">
                <a16:creationId xmlns:a16="http://schemas.microsoft.com/office/drawing/2014/main" id="{700E6960-24E9-BA04-FFBB-092F290157F0}"/>
              </a:ext>
            </a:extLst>
          </p:cNvPr>
          <p:cNvSpPr>
            <a:spLocks noGrp="1"/>
          </p:cNvSpPr>
          <p:nvPr>
            <p:ph idx="1"/>
          </p:nvPr>
        </p:nvSpPr>
        <p:spPr>
          <a:xfrm>
            <a:off x="801560" y="1331259"/>
            <a:ext cx="8946541" cy="4195481"/>
          </a:xfrm>
        </p:spPr>
        <p:txBody>
          <a:bodyPr/>
          <a:lstStyle/>
          <a:p>
            <a:r>
              <a:rPr lang="fr-FR" dirty="0"/>
              <a:t>Augmentation du nombre de centres :</a:t>
            </a:r>
          </a:p>
          <a:p>
            <a:pPr lvl="1"/>
            <a:r>
              <a:rPr lang="fr-FR" dirty="0"/>
              <a:t>C’est grâce à l’action du porteur projet auprès de l’Éducation Nationale que le Comité dispose d’un nombre important de professeurs qui animent les ateliers :</a:t>
            </a:r>
          </a:p>
          <a:p>
            <a:pPr lvl="1"/>
            <a:r>
              <a:rPr lang="fr-FR" dirty="0"/>
              <a:t>Deux nouveaux centres sont déjà en place :</a:t>
            </a:r>
          </a:p>
          <a:p>
            <a:pPr lvl="2"/>
            <a:r>
              <a:rPr lang="fr-FR" dirty="0"/>
              <a:t>Le Collège de Neuville aux Bois (45)</a:t>
            </a:r>
          </a:p>
          <a:p>
            <a:pPr lvl="2"/>
            <a:r>
              <a:rPr lang="fr-FR" dirty="0"/>
              <a:t>Le Collège de Saint Pierre des Corps (37)</a:t>
            </a:r>
          </a:p>
          <a:p>
            <a:pPr lvl="1"/>
            <a:r>
              <a:rPr lang="fr-FR" dirty="0"/>
              <a:t>On constate un bon report des élèves d’une année sur l’autre et surtout l’arrivée de cadets…</a:t>
            </a:r>
          </a:p>
        </p:txBody>
      </p:sp>
      <p:pic>
        <p:nvPicPr>
          <p:cNvPr id="4" name="Image 3">
            <a:extLst>
              <a:ext uri="{FF2B5EF4-FFF2-40B4-BE49-F238E27FC236}">
                <a16:creationId xmlns:a16="http://schemas.microsoft.com/office/drawing/2014/main" id="{D31B4EC8-F144-29E9-5D2C-2EEE0438159A}"/>
              </a:ext>
            </a:extLst>
          </p:cNvPr>
          <p:cNvPicPr>
            <a:picLocks noChangeAspect="1"/>
          </p:cNvPicPr>
          <p:nvPr/>
        </p:nvPicPr>
        <p:blipFill>
          <a:blip r:embed="rId2"/>
          <a:stretch>
            <a:fillRect/>
          </a:stretch>
        </p:blipFill>
        <p:spPr>
          <a:xfrm>
            <a:off x="447983" y="5600540"/>
            <a:ext cx="1676545" cy="804742"/>
          </a:xfrm>
          <a:prstGeom prst="rect">
            <a:avLst/>
          </a:prstGeom>
        </p:spPr>
      </p:pic>
    </p:spTree>
    <p:extLst>
      <p:ext uri="{BB962C8B-B14F-4D97-AF65-F5344CB8AC3E}">
        <p14:creationId xmlns:p14="http://schemas.microsoft.com/office/powerpoint/2010/main" val="2678140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41E9B-7BF9-66C4-ED1D-DCF5E500894B}"/>
              </a:ext>
            </a:extLst>
          </p:cNvPr>
          <p:cNvSpPr>
            <a:spLocks noGrp="1"/>
          </p:cNvSpPr>
          <p:nvPr>
            <p:ph type="title"/>
          </p:nvPr>
        </p:nvSpPr>
        <p:spPr/>
        <p:txBody>
          <a:bodyPr/>
          <a:lstStyle/>
          <a:p>
            <a:r>
              <a:rPr lang="fr-FR" dirty="0"/>
              <a:t>Perspectives 2023-2024</a:t>
            </a:r>
          </a:p>
        </p:txBody>
      </p:sp>
      <p:sp>
        <p:nvSpPr>
          <p:cNvPr id="3" name="Espace réservé du contenu 2">
            <a:extLst>
              <a:ext uri="{FF2B5EF4-FFF2-40B4-BE49-F238E27FC236}">
                <a16:creationId xmlns:a16="http://schemas.microsoft.com/office/drawing/2014/main" id="{700E6960-24E9-BA04-FFBB-092F290157F0}"/>
              </a:ext>
            </a:extLst>
          </p:cNvPr>
          <p:cNvSpPr>
            <a:spLocks noGrp="1"/>
          </p:cNvSpPr>
          <p:nvPr>
            <p:ph idx="1"/>
          </p:nvPr>
        </p:nvSpPr>
        <p:spPr>
          <a:xfrm>
            <a:off x="801560" y="1331259"/>
            <a:ext cx="9750616" cy="4195481"/>
          </a:xfrm>
        </p:spPr>
        <p:txBody>
          <a:bodyPr/>
          <a:lstStyle/>
          <a:p>
            <a:r>
              <a:rPr lang="fr-FR" dirty="0"/>
              <a:t>La commission Jeunesse compte beaucoup sur l’arrivée de nos assistants pédagogiques régionaux pour la mise en place des formations nécessaires pour être en conformité avec les exigences fédérales, tant pour les initiateurs que pour les professeurs quand ils animent seuls.</a:t>
            </a:r>
          </a:p>
          <a:p>
            <a:r>
              <a:rPr lang="fr-FR" dirty="0"/>
              <a:t>Dans cette optique, il sera également possible de proposer une formation dans les établissements aux professeurs qui souhaitent approfondir leurs connaissances.</a:t>
            </a:r>
          </a:p>
          <a:p>
            <a:r>
              <a:rPr lang="fr-FR" dirty="0"/>
              <a:t>Toutefois, il faut regretter le manque d’intérêt des licenciés à ces activités, des pistes progrès sont à explorer afin de parvenir à un réel maillage des territoires</a:t>
            </a:r>
          </a:p>
        </p:txBody>
      </p:sp>
      <p:pic>
        <p:nvPicPr>
          <p:cNvPr id="4" name="Image 3">
            <a:extLst>
              <a:ext uri="{FF2B5EF4-FFF2-40B4-BE49-F238E27FC236}">
                <a16:creationId xmlns:a16="http://schemas.microsoft.com/office/drawing/2014/main" id="{D31B4EC8-F144-29E9-5D2C-2EEE0438159A}"/>
              </a:ext>
            </a:extLst>
          </p:cNvPr>
          <p:cNvPicPr>
            <a:picLocks noChangeAspect="1"/>
          </p:cNvPicPr>
          <p:nvPr/>
        </p:nvPicPr>
        <p:blipFill>
          <a:blip r:embed="rId2"/>
          <a:stretch>
            <a:fillRect/>
          </a:stretch>
        </p:blipFill>
        <p:spPr>
          <a:xfrm>
            <a:off x="447983" y="5600540"/>
            <a:ext cx="1676545" cy="804742"/>
          </a:xfrm>
          <a:prstGeom prst="rect">
            <a:avLst/>
          </a:prstGeom>
        </p:spPr>
      </p:pic>
    </p:spTree>
    <p:extLst>
      <p:ext uri="{BB962C8B-B14F-4D97-AF65-F5344CB8AC3E}">
        <p14:creationId xmlns:p14="http://schemas.microsoft.com/office/powerpoint/2010/main" val="3274980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41E9B-7BF9-66C4-ED1D-DCF5E500894B}"/>
              </a:ext>
            </a:extLst>
          </p:cNvPr>
          <p:cNvSpPr>
            <a:spLocks noGrp="1"/>
          </p:cNvSpPr>
          <p:nvPr>
            <p:ph type="title"/>
          </p:nvPr>
        </p:nvSpPr>
        <p:spPr/>
        <p:txBody>
          <a:bodyPr/>
          <a:lstStyle/>
          <a:p>
            <a:r>
              <a:rPr lang="fr-FR" dirty="0"/>
              <a:t>Perspectives 2023-2024</a:t>
            </a:r>
          </a:p>
        </p:txBody>
      </p:sp>
      <p:sp>
        <p:nvSpPr>
          <p:cNvPr id="3" name="Espace réservé du contenu 2">
            <a:extLst>
              <a:ext uri="{FF2B5EF4-FFF2-40B4-BE49-F238E27FC236}">
                <a16:creationId xmlns:a16="http://schemas.microsoft.com/office/drawing/2014/main" id="{700E6960-24E9-BA04-FFBB-092F290157F0}"/>
              </a:ext>
            </a:extLst>
          </p:cNvPr>
          <p:cNvSpPr>
            <a:spLocks noGrp="1"/>
          </p:cNvSpPr>
          <p:nvPr>
            <p:ph idx="1"/>
          </p:nvPr>
        </p:nvSpPr>
        <p:spPr>
          <a:xfrm>
            <a:off x="801560" y="1331259"/>
            <a:ext cx="9750616" cy="4195481"/>
          </a:xfrm>
        </p:spPr>
        <p:txBody>
          <a:bodyPr/>
          <a:lstStyle/>
          <a:p>
            <a:r>
              <a:rPr lang="fr-FR" dirty="0"/>
              <a:t>La finale régionale aura lieu à Fondettes en 2024 sous l’égide du Bridge Club de Tours et à Chartres en 2025 avec le C’Chartres Bridge.</a:t>
            </a:r>
          </a:p>
          <a:p>
            <a:r>
              <a:rPr lang="fr-FR" dirty="0"/>
              <a:t>Pour la première fois, il y aura 4 compétitions :</a:t>
            </a:r>
          </a:p>
          <a:p>
            <a:pPr lvl="1"/>
            <a:r>
              <a:rPr lang="fr-FR" dirty="0"/>
              <a:t>Primaires</a:t>
            </a:r>
          </a:p>
          <a:p>
            <a:pPr lvl="1"/>
            <a:r>
              <a:rPr lang="fr-FR" dirty="0"/>
              <a:t>Scolaires A1</a:t>
            </a:r>
          </a:p>
          <a:p>
            <a:pPr lvl="1"/>
            <a:r>
              <a:rPr lang="fr-FR" dirty="0"/>
              <a:t>Scolaires A2</a:t>
            </a:r>
          </a:p>
          <a:p>
            <a:pPr lvl="1"/>
            <a:r>
              <a:rPr lang="fr-FR" dirty="0"/>
              <a:t>Cadets</a:t>
            </a:r>
          </a:p>
          <a:p>
            <a:r>
              <a:rPr lang="fr-FR" dirty="0"/>
              <a:t>Merci d’avance à Frédéric et à Jacques pour l’organisation de cette belle journée.</a:t>
            </a:r>
          </a:p>
        </p:txBody>
      </p:sp>
      <p:pic>
        <p:nvPicPr>
          <p:cNvPr id="4" name="Image 3">
            <a:extLst>
              <a:ext uri="{FF2B5EF4-FFF2-40B4-BE49-F238E27FC236}">
                <a16:creationId xmlns:a16="http://schemas.microsoft.com/office/drawing/2014/main" id="{D31B4EC8-F144-29E9-5D2C-2EEE0438159A}"/>
              </a:ext>
            </a:extLst>
          </p:cNvPr>
          <p:cNvPicPr>
            <a:picLocks noChangeAspect="1"/>
          </p:cNvPicPr>
          <p:nvPr/>
        </p:nvPicPr>
        <p:blipFill>
          <a:blip r:embed="rId2"/>
          <a:stretch>
            <a:fillRect/>
          </a:stretch>
        </p:blipFill>
        <p:spPr>
          <a:xfrm>
            <a:off x="447983" y="5600540"/>
            <a:ext cx="1676545" cy="804742"/>
          </a:xfrm>
          <a:prstGeom prst="rect">
            <a:avLst/>
          </a:prstGeom>
        </p:spPr>
      </p:pic>
    </p:spTree>
    <p:extLst>
      <p:ext uri="{BB962C8B-B14F-4D97-AF65-F5344CB8AC3E}">
        <p14:creationId xmlns:p14="http://schemas.microsoft.com/office/powerpoint/2010/main" val="290150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156AD27-B732-B6FB-7AFE-31703C1488B3}"/>
              </a:ext>
            </a:extLst>
          </p:cNvPr>
          <p:cNvPicPr>
            <a:picLocks noChangeAspect="1"/>
          </p:cNvPicPr>
          <p:nvPr/>
        </p:nvPicPr>
        <p:blipFill>
          <a:blip r:embed="rId2"/>
          <a:stretch>
            <a:fillRect/>
          </a:stretch>
        </p:blipFill>
        <p:spPr>
          <a:xfrm>
            <a:off x="685379" y="623496"/>
            <a:ext cx="4353533" cy="5611008"/>
          </a:xfrm>
          <a:prstGeom prst="rect">
            <a:avLst/>
          </a:prstGeom>
        </p:spPr>
      </p:pic>
      <p:sp>
        <p:nvSpPr>
          <p:cNvPr id="6" name="ZoneTexte 5">
            <a:extLst>
              <a:ext uri="{FF2B5EF4-FFF2-40B4-BE49-F238E27FC236}">
                <a16:creationId xmlns:a16="http://schemas.microsoft.com/office/drawing/2014/main" id="{FD9E7D4B-9051-6AD9-0ACD-9949ABA51BB4}"/>
              </a:ext>
            </a:extLst>
          </p:cNvPr>
          <p:cNvSpPr txBox="1"/>
          <p:nvPr/>
        </p:nvSpPr>
        <p:spPr>
          <a:xfrm>
            <a:off x="6096000" y="2129883"/>
            <a:ext cx="4977161" cy="2585323"/>
          </a:xfrm>
          <a:prstGeom prst="rect">
            <a:avLst/>
          </a:prstGeom>
          <a:noFill/>
        </p:spPr>
        <p:txBody>
          <a:bodyPr wrap="square" rtlCol="0">
            <a:spAutoFit/>
          </a:bodyPr>
          <a:lstStyle/>
          <a:p>
            <a:pPr algn="ctr"/>
            <a:r>
              <a:rPr lang="fr-FR" sz="5400" b="1" dirty="0"/>
              <a:t>Merci de votre attention</a:t>
            </a:r>
          </a:p>
        </p:txBody>
      </p:sp>
      <p:pic>
        <p:nvPicPr>
          <p:cNvPr id="7" name="Image 6">
            <a:extLst>
              <a:ext uri="{FF2B5EF4-FFF2-40B4-BE49-F238E27FC236}">
                <a16:creationId xmlns:a16="http://schemas.microsoft.com/office/drawing/2014/main" id="{14ABE74D-BCCA-7620-0640-54DFBF4FAD91}"/>
              </a:ext>
            </a:extLst>
          </p:cNvPr>
          <p:cNvPicPr>
            <a:picLocks noChangeAspect="1"/>
          </p:cNvPicPr>
          <p:nvPr/>
        </p:nvPicPr>
        <p:blipFill>
          <a:blip r:embed="rId3"/>
          <a:stretch>
            <a:fillRect/>
          </a:stretch>
        </p:blipFill>
        <p:spPr>
          <a:xfrm>
            <a:off x="9823979" y="5725224"/>
            <a:ext cx="1682642" cy="804742"/>
          </a:xfrm>
          <a:prstGeom prst="rect">
            <a:avLst/>
          </a:prstGeom>
        </p:spPr>
      </p:pic>
    </p:spTree>
    <p:extLst>
      <p:ext uri="{BB962C8B-B14F-4D97-AF65-F5344CB8AC3E}">
        <p14:creationId xmlns:p14="http://schemas.microsoft.com/office/powerpoint/2010/main" val="20088994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141</TotalTime>
  <Words>462</Words>
  <Application>Microsoft Office PowerPoint</Application>
  <PresentationFormat>Grand écran</PresentationFormat>
  <Paragraphs>50</Paragraphs>
  <Slides>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8</vt:i4>
      </vt:variant>
    </vt:vector>
  </HeadingPairs>
  <TitlesOfParts>
    <vt:vector size="13" baseType="lpstr">
      <vt:lpstr>Arial</vt:lpstr>
      <vt:lpstr>Century Gothic</vt:lpstr>
      <vt:lpstr>Wingdings</vt:lpstr>
      <vt:lpstr>Wingdings 3</vt:lpstr>
      <vt:lpstr>Ion</vt:lpstr>
      <vt:lpstr>ASSEMBLÉE du COMITÉ  de l’ORLÉANAIS</vt:lpstr>
      <vt:lpstr>La commission Jeunesse</vt:lpstr>
      <vt:lpstr>Le bilan 2023-2024</vt:lpstr>
      <vt:lpstr>Le bilan 2023-2024</vt:lpstr>
      <vt:lpstr>Perspectives 2023-2024</vt:lpstr>
      <vt:lpstr>Perspectives 2023-2024</vt:lpstr>
      <vt:lpstr>Perspectives 2023-2024</vt:lpstr>
      <vt:lpstr>Présentation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du COMITÉ  de l’ORLÉANAIS</dc:title>
  <dc:creator>Jacques Gronier</dc:creator>
  <cp:lastModifiedBy>Jacques Gronier</cp:lastModifiedBy>
  <cp:revision>3</cp:revision>
  <cp:lastPrinted>2023-10-05T15:56:13Z</cp:lastPrinted>
  <dcterms:created xsi:type="dcterms:W3CDTF">2023-10-05T14:44:47Z</dcterms:created>
  <dcterms:modified xsi:type="dcterms:W3CDTF">2023-10-05T17:06:35Z</dcterms:modified>
</cp:coreProperties>
</file>